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  <p:sldMasterId id="2147483676" r:id="rId5"/>
  </p:sldMasterIdLst>
  <p:notesMasterIdLst>
    <p:notesMasterId r:id="rId20"/>
  </p:notesMasterIdLst>
  <p:handoutMasterIdLst>
    <p:handoutMasterId r:id="rId21"/>
  </p:handoutMasterIdLst>
  <p:sldIdLst>
    <p:sldId id="2435" r:id="rId6"/>
    <p:sldId id="260" r:id="rId7"/>
    <p:sldId id="259" r:id="rId8"/>
    <p:sldId id="258" r:id="rId9"/>
    <p:sldId id="2441" r:id="rId10"/>
    <p:sldId id="262" r:id="rId11"/>
    <p:sldId id="2442" r:id="rId12"/>
    <p:sldId id="2443" r:id="rId13"/>
    <p:sldId id="2444" r:id="rId14"/>
    <p:sldId id="2445" r:id="rId15"/>
    <p:sldId id="2439" r:id="rId16"/>
    <p:sldId id="2446" r:id="rId17"/>
    <p:sldId id="2438" r:id="rId18"/>
    <p:sldId id="243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74" autoAdjust="0"/>
  </p:normalViewPr>
  <p:slideViewPr>
    <p:cSldViewPr snapToGrid="0">
      <p:cViewPr>
        <p:scale>
          <a:sx n="89" d="100"/>
          <a:sy n="89" d="100"/>
        </p:scale>
        <p:origin x="466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jpg>
</file>

<file path=ppt/media/image2.jpeg>
</file>

<file path=ppt/media/image3.jpg>
</file>

<file path=ppt/media/image4.jpe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12/11/2018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xmlns="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xmlns="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xmlns="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xmlns="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xmlns="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xmlns="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81161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32598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xmlns="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xmlns="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xmlns="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xmlns="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xmlns="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="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xmlns="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xmlns="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xmlns="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xmlns="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7877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xmlns="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 descr="Accent block">
            <a:extLst>
              <a:ext uri="{FF2B5EF4-FFF2-40B4-BE49-F238E27FC236}">
                <a16:creationId xmlns:a16="http://schemas.microsoft.com/office/drawing/2014/main" xmlns="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UNC Schedule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00909" y="3844324"/>
            <a:ext cx="3856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UNCW Capstone Project Fall 2018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2816525" y="167820"/>
            <a:ext cx="6085936" cy="7921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List of Technologies Used</a:t>
            </a:r>
            <a:endParaRPr lang="de-DE" dirty="0"/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469107" y="1827972"/>
            <a:ext cx="11524110" cy="419897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/>
              <a:t>Development Environments: Visual Studio, </a:t>
            </a:r>
            <a:r>
              <a:rPr lang="en-US" sz="1800" dirty="0" err="1" smtClean="0"/>
              <a:t>PyCharm</a:t>
            </a:r>
            <a:r>
              <a:rPr lang="en-US" sz="1800" dirty="0" smtClean="0"/>
              <a:t>, Notepad++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Programming Languages: Python, C#, JavaScript, </a:t>
            </a:r>
            <a:r>
              <a:rPr lang="en-US" sz="1800" dirty="0" err="1" smtClean="0"/>
              <a:t>Jquery</a:t>
            </a:r>
            <a:r>
              <a:rPr lang="en-US" sz="1800" dirty="0" smtClean="0"/>
              <a:t>, Ajax, SQL*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Markup Languages and Other Technologies: HTML, CSS, </a:t>
            </a:r>
            <a:r>
              <a:rPr lang="en-US" sz="1800" dirty="0" err="1" smtClean="0"/>
              <a:t>BootStrap</a:t>
            </a:r>
            <a:r>
              <a:rPr lang="en-US" sz="1800" dirty="0" smtClean="0"/>
              <a:t>, Selenium, </a:t>
            </a:r>
            <a:r>
              <a:rPr lang="en-US" sz="1800" dirty="0" err="1" smtClean="0"/>
              <a:t>HTMLAgilityPack</a:t>
            </a:r>
            <a:r>
              <a:rPr lang="en-US" sz="1800" dirty="0" smtClean="0"/>
              <a:t>, </a:t>
            </a:r>
            <a:r>
              <a:rPr lang="en-US" sz="1800" dirty="0" err="1" smtClean="0"/>
              <a:t>CodyHouse</a:t>
            </a: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 marL="914400" lvl="2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91826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:a16="http://schemas.microsoft.com/office/drawing/2014/main" xmlns="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xmlns="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xmlns="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1767" y="243406"/>
            <a:ext cx="5251450" cy="636488"/>
          </a:xfrm>
        </p:spPr>
        <p:txBody>
          <a:bodyPr>
            <a:noAutofit/>
          </a:bodyPr>
          <a:lstStyle/>
          <a:p>
            <a:r>
              <a:rPr lang="en-US" sz="3600" dirty="0" smtClean="0"/>
              <a:t>Nex</a:t>
            </a:r>
            <a:r>
              <a:rPr lang="en-US" sz="3600" dirty="0" smtClean="0"/>
              <a:t>t Steps</a:t>
            </a:r>
            <a:endParaRPr lang="en-US" sz="3600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xmlns="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963509" y="6280030"/>
            <a:ext cx="1585760" cy="491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Box 7"/>
          <p:cNvSpPr txBox="1"/>
          <p:nvPr/>
        </p:nvSpPr>
        <p:spPr>
          <a:xfrm>
            <a:off x="6392174" y="1293962"/>
            <a:ext cx="5305245" cy="9787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As mentioned in the Demo, there are some portions of the project that were not able to be implemented due to time limitations. These include but are not limited to: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Work Schedule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Preferred Times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Preferred Days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User Accounts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Return Multiple Schedules to User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Update Database Constantly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Create Mobile Application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24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Large Image of person at laptop in internet cafe">
            <a:extLst>
              <a:ext uri="{FF2B5EF4-FFF2-40B4-BE49-F238E27FC236}">
                <a16:creationId xmlns:a16="http://schemas.microsoft.com/office/drawing/2014/main" xmlns="" id="{BFA823F4-1B6F-4E9F-8515-0F87A0C174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 hidden="1">
            <a:extLst>
              <a:ext uri="{FF2B5EF4-FFF2-40B4-BE49-F238E27FC236}">
                <a16:creationId xmlns:a16="http://schemas.microsoft.com/office/drawing/2014/main" xmlns="" id="{E70920C0-10F4-4ECD-BDF3-CE993B7C8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Picture Slide</a:t>
            </a:r>
          </a:p>
        </p:txBody>
      </p:sp>
      <p:sp>
        <p:nvSpPr>
          <p:cNvPr id="5" name="Rectangle 13" descr="Accent block">
            <a:extLst>
              <a:ext uri="{FF2B5EF4-FFF2-40B4-BE49-F238E27FC236}">
                <a16:creationId xmlns:a16="http://schemas.microsoft.com/office/drawing/2014/main" xmlns="" id="{84970DCE-964B-4562-9633-71BA6A4DCB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1999" cy="6882714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20000"/>
                </a:srgbClr>
              </a:gs>
              <a:gs pos="100000">
                <a:srgbClr val="E99757">
                  <a:alpha val="20000"/>
                </a:srgbClr>
              </a:gs>
              <a:gs pos="50000">
                <a:srgbClr val="A53F52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 descr="Accent block for text">
            <a:extLst>
              <a:ext uri="{FF2B5EF4-FFF2-40B4-BE49-F238E27FC236}">
                <a16:creationId xmlns:a16="http://schemas.microsoft.com/office/drawing/2014/main" xmlns="" id="{3C1F0EB8-D260-4FB6-ACF6-6E86B9A0291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469046"/>
            <a:ext cx="4199467" cy="2048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76D4BFC2-69CA-4ED6-89E7-A9ADB571E7A4}"/>
              </a:ext>
            </a:extLst>
          </p:cNvPr>
          <p:cNvSpPr/>
          <p:nvPr/>
        </p:nvSpPr>
        <p:spPr>
          <a:xfrm>
            <a:off x="0" y="3624359"/>
            <a:ext cx="3939857" cy="17383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/>
          <a:p>
            <a:pPr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800" dirty="0" smtClean="0">
                <a:solidFill>
                  <a:schemeClr val="bg1"/>
                </a:solidFill>
                <a:latin typeface="+mj-lt"/>
                <a:cs typeface="Gill Sans" panose="020B0502020104020203" pitchFamily="34" charset="-79"/>
              </a:rPr>
              <a:t>Questions?</a:t>
            </a:r>
            <a:endParaRPr lang="en-US" sz="2800" dirty="0">
              <a:solidFill>
                <a:schemeClr val="bg1"/>
              </a:solidFill>
              <a:latin typeface="+mj-lt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xmlns="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 descr="Accent block">
            <a:extLst>
              <a:ext uri="{FF2B5EF4-FFF2-40B4-BE49-F238E27FC236}">
                <a16:creationId xmlns:a16="http://schemas.microsoft.com/office/drawing/2014/main" xmlns="" id="{979F9DAD-F6B0-4ECC-8632-4B5E050986A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:a16="http://schemas.microsoft.com/office/drawing/2014/main" xmlns="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 descr="Accent block">
            <a:extLst>
              <a:ext uri="{FF2B5EF4-FFF2-40B4-BE49-F238E27FC236}">
                <a16:creationId xmlns:a16="http://schemas.microsoft.com/office/drawing/2014/main" xmlns="" id="{785F2504-A35A-4AAB-94E4-C1479349F7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xmlns="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Goal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xmlns="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71771"/>
          </a:xfrm>
        </p:spPr>
        <p:txBody>
          <a:bodyPr>
            <a:normAutofit/>
          </a:bodyPr>
          <a:lstStyle/>
          <a:p>
            <a:r>
              <a:rPr lang="en-US" sz="1500" dirty="0" smtClean="0"/>
              <a:t>Ou</a:t>
            </a:r>
            <a:r>
              <a:rPr lang="en-US" sz="1500" dirty="0" smtClean="0"/>
              <a:t>r goal is to create a hub for UNCW students to interact with a user interface that will display schedule permutations</a:t>
            </a:r>
          </a:p>
          <a:p>
            <a:r>
              <a:rPr lang="en-US" sz="1500" dirty="0" smtClean="0"/>
              <a:t>Many students tend to spend copious amounts of time creating 4-5 schedules a semester to maybe not find the schedule they are looki</a:t>
            </a:r>
            <a:r>
              <a:rPr lang="en-US" sz="1500" dirty="0"/>
              <a:t>n</a:t>
            </a:r>
            <a:r>
              <a:rPr lang="en-US" sz="1500" dirty="0" smtClean="0"/>
              <a:t>g for</a:t>
            </a:r>
          </a:p>
          <a:p>
            <a:r>
              <a:rPr lang="en-US" sz="1500" dirty="0" smtClean="0"/>
              <a:t>In the end, our system should be able to display a student with an ideal schedule and displays course information </a:t>
            </a:r>
            <a:endParaRPr lang="en-US" sz="1500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xmlns="" id="{2DD84183-8918-4B86-8418-5094E7C47E6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49269" y="6468303"/>
            <a:ext cx="443948" cy="365125"/>
          </a:xfrm>
        </p:spPr>
        <p:txBody>
          <a:bodyPr/>
          <a:lstStyle/>
          <a:p>
            <a:fld id="{8C2E478F-E849-4A8C-AF1F-CBCC78A7CBFA}" type="slidenum">
              <a:rPr lang="en-US" smtClean="0"/>
              <a:t>2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117457" y="6366294"/>
            <a:ext cx="3536830" cy="4671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xmlns="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xmlns="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Target Audience 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the early days of development, our project was going to be created for every UNCW student that uses </a:t>
            </a:r>
            <a:r>
              <a:rPr lang="en-US" dirty="0" err="1" smtClean="0"/>
              <a:t>SeaNet</a:t>
            </a:r>
            <a:r>
              <a:rPr lang="en-US" dirty="0" smtClean="0"/>
              <a:t> to enroll in courses </a:t>
            </a:r>
          </a:p>
          <a:p>
            <a:r>
              <a:rPr lang="en-US" dirty="0" smtClean="0"/>
              <a:t>After weeks of development, we decreased our scope to undergraduate UNCW students</a:t>
            </a:r>
            <a:endParaRPr lang="en-US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xmlns="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506309" y="6167887"/>
            <a:ext cx="2042960" cy="5607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xmlns="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1767" y="243406"/>
            <a:ext cx="5251450" cy="636488"/>
          </a:xfrm>
        </p:spPr>
        <p:txBody>
          <a:bodyPr>
            <a:noAutofit/>
          </a:bodyPr>
          <a:lstStyle/>
          <a:p>
            <a:r>
              <a:rPr lang="en-US" sz="3600" dirty="0" smtClean="0"/>
              <a:t>Requirements</a:t>
            </a:r>
            <a:endParaRPr lang="en-US" sz="3600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xmlns="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963509" y="6280030"/>
            <a:ext cx="1585760" cy="4917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Box 7"/>
          <p:cNvSpPr txBox="1"/>
          <p:nvPr/>
        </p:nvSpPr>
        <p:spPr>
          <a:xfrm>
            <a:off x="6392174" y="1293962"/>
            <a:ext cx="5305245" cy="812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order for our project to be a success we have outlined a few requirements that needed to be met. A few of these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Allowing a student to input four or more courses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Generate an optimized schedule within a reasonable amount of time.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Allow students to navigate the website stress free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89039"/>
            <a:ext cx="6119625" cy="564439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idx="4294967295"/>
          </p:nvPr>
        </p:nvSpPr>
        <p:spPr>
          <a:xfrm>
            <a:off x="2775413" y="205836"/>
            <a:ext cx="6688421" cy="7921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Three Part Project Plan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1" name="Content Placeholder 4"/>
          <p:cNvSpPr>
            <a:spLocks noGrp="1"/>
          </p:cNvSpPr>
          <p:nvPr>
            <p:ph idx="4294967295"/>
          </p:nvPr>
        </p:nvSpPr>
        <p:spPr>
          <a:xfrm>
            <a:off x="6331789" y="1449388"/>
            <a:ext cx="5581290" cy="4865148"/>
          </a:xfrm>
          <a:prstGeom prst="rect">
            <a:avLst/>
          </a:prstGeo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Obtain Data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Manipulate Data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Present Data 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Through this three step process plan, we would obtain the material and data to implement a front end application that will meet our requirements. Through these three steps of the process, there were many trials and tribulations that with more time could have been solved in a more appropriate manner.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26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34662" y="2181928"/>
            <a:ext cx="5183188" cy="41843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The first step in our process plan was to obtain the data from the UNCW </a:t>
            </a:r>
            <a:r>
              <a:rPr lang="en-US" dirty="0" err="1"/>
              <a:t>SeaNet</a:t>
            </a:r>
            <a:r>
              <a:rPr lang="en-US" dirty="0"/>
              <a:t> website. This was accomplished through a series of web crawlers. Although it was not a simple implementation, we used a C# program to run a Selenium web driver. Selenium will connect to the path of the website and gather the HTML source code that was displayed on the page. Since </a:t>
            </a:r>
            <a:r>
              <a:rPr lang="en-US" dirty="0" err="1"/>
              <a:t>SeaNet</a:t>
            </a:r>
            <a:r>
              <a:rPr lang="en-US" dirty="0"/>
              <a:t> can not be accessed by a direct path, it was necessary to introduce button clicks in the Selenium code.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 This is an example of </a:t>
            </a:r>
            <a:r>
              <a:rPr lang="en-US" dirty="0" err="1">
                <a:sym typeface="Wingdings" panose="05000000000000000000" pitchFamily="2" charset="2"/>
              </a:rPr>
              <a:t>SeaNet</a:t>
            </a:r>
            <a:r>
              <a:rPr lang="en-US" dirty="0">
                <a:sym typeface="Wingdings" panose="05000000000000000000" pitchFamily="2" charset="2"/>
              </a:rPr>
              <a:t> source code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84A4C0E3-E146-49BF-804D-D369F89E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816525" y="167820"/>
            <a:ext cx="6085936" cy="7921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Implementation (Obtain Data)</a:t>
            </a:r>
            <a:endParaRPr lang="de-DE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38" y="1293962"/>
            <a:ext cx="5943600" cy="546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3902" y="1548725"/>
            <a:ext cx="5891842" cy="4670920"/>
          </a:xfrm>
        </p:spPr>
        <p:txBody>
          <a:bodyPr/>
          <a:lstStyle/>
          <a:p>
            <a:r>
              <a:rPr lang="en-US" dirty="0" smtClean="0"/>
              <a:t>Manipulating the data was by far the most difficult part. Taking an HTML table row that does not have a CRN and associating it with the previous CRN found was the operation that had to be conducted.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By associating table rows with the last CRN found, we were able to concatenate the days and times together, separated by an *. </a:t>
            </a:r>
          </a:p>
          <a:p>
            <a:endParaRPr lang="en-US" dirty="0"/>
          </a:p>
          <a:p>
            <a:r>
              <a:rPr lang="en-US" dirty="0" smtClean="0"/>
              <a:t>But, as we quickly found out, it is not simple to compare multiple concatenated strings. Thus came along the </a:t>
            </a:r>
            <a:r>
              <a:rPr lang="en-US" dirty="0" err="1" smtClean="0"/>
              <a:t>BitArray</a:t>
            </a:r>
            <a:r>
              <a:rPr lang="en-US" dirty="0" smtClean="0"/>
              <a:t>. </a:t>
            </a:r>
            <a:endParaRPr lang="en-US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816525" y="167820"/>
            <a:ext cx="6085936" cy="7921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Implementation (Manipulate Data)</a:t>
            </a:r>
            <a:endParaRPr lang="de-DE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257" y="1285336"/>
            <a:ext cx="6055743" cy="2471631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>
            <a:off x="8980097" y="3884185"/>
            <a:ext cx="517585" cy="888521"/>
          </a:xfrm>
          <a:prstGeom prst="downArrow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Box 14"/>
          <p:cNvSpPr txBox="1"/>
          <p:nvPr/>
        </p:nvSpPr>
        <p:spPr>
          <a:xfrm>
            <a:off x="6280030" y="5046453"/>
            <a:ext cx="5713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Days Concatenated As: TR*T*R*T*TR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Time </a:t>
            </a:r>
            <a:r>
              <a:rPr lang="en-US" dirty="0">
                <a:solidFill>
                  <a:schemeClr val="bg1"/>
                </a:solidFill>
              </a:rPr>
              <a:t>Concatenated As: </a:t>
            </a:r>
            <a:r>
              <a:rPr lang="en-US" dirty="0" smtClean="0">
                <a:solidFill>
                  <a:schemeClr val="bg1"/>
                </a:solidFill>
              </a:rPr>
              <a:t>05:00 </a:t>
            </a:r>
            <a:r>
              <a:rPr lang="en-US" dirty="0">
                <a:solidFill>
                  <a:schemeClr val="bg1"/>
                </a:solidFill>
              </a:rPr>
              <a:t>pm-06:20 pm*05:00 pm-06:50 pm*05:00 </a:t>
            </a:r>
            <a:r>
              <a:rPr lang="en-US" dirty="0" smtClean="0">
                <a:solidFill>
                  <a:schemeClr val="bg1"/>
                </a:solidFill>
              </a:rPr>
              <a:t>pm-06:20 </a:t>
            </a:r>
            <a:r>
              <a:rPr lang="en-US" dirty="0">
                <a:solidFill>
                  <a:schemeClr val="bg1"/>
                </a:solidFill>
              </a:rPr>
              <a:t>pm*05:00 pm-06:50 pm*05:00 </a:t>
            </a:r>
            <a:r>
              <a:rPr lang="en-US" dirty="0" smtClean="0">
                <a:solidFill>
                  <a:schemeClr val="bg1"/>
                </a:solidFill>
              </a:rPr>
              <a:t>pm-06:20 </a:t>
            </a:r>
            <a:r>
              <a:rPr lang="en-US" dirty="0">
                <a:solidFill>
                  <a:schemeClr val="bg1"/>
                </a:solidFill>
              </a:rPr>
              <a:t>pm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046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0249" y="1220418"/>
            <a:ext cx="4461474" cy="5247885"/>
          </a:xfrm>
        </p:spPr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</a:rPr>
              <a:t>As defined by Emory University, a </a:t>
            </a:r>
            <a:r>
              <a:rPr lang="en-US" dirty="0" err="1" smtClean="0">
                <a:solidFill>
                  <a:schemeClr val="accent3"/>
                </a:solidFill>
              </a:rPr>
              <a:t>BitArray</a:t>
            </a:r>
            <a:r>
              <a:rPr lang="en-US" dirty="0" smtClean="0">
                <a:solidFill>
                  <a:schemeClr val="accent3"/>
                </a:solidFill>
              </a:rPr>
              <a:t> or </a:t>
            </a:r>
            <a:r>
              <a:rPr lang="en-US" dirty="0" err="1" smtClean="0">
                <a:solidFill>
                  <a:schemeClr val="accent3"/>
                </a:solidFill>
              </a:rPr>
              <a:t>BitSet</a:t>
            </a:r>
            <a:r>
              <a:rPr lang="en-US" dirty="0" smtClean="0">
                <a:solidFill>
                  <a:schemeClr val="accent3"/>
                </a:solidFill>
              </a:rPr>
              <a:t> is an array data structure that compactly stores bits. </a:t>
            </a:r>
            <a:endParaRPr lang="en-US" dirty="0">
              <a:solidFill>
                <a:schemeClr val="accent3"/>
              </a:solidFill>
            </a:endParaRPr>
          </a:p>
          <a:p>
            <a:r>
              <a:rPr lang="en-US" dirty="0" smtClean="0">
                <a:solidFill>
                  <a:schemeClr val="accent3"/>
                </a:solidFill>
              </a:rPr>
              <a:t>In our case, we assumed that all courses in our course table was within the time constraint of 7:00 AM and 7:00 PM. </a:t>
            </a:r>
            <a:r>
              <a:rPr lang="de-DE" dirty="0" smtClean="0">
                <a:solidFill>
                  <a:schemeClr val="accent3"/>
                </a:solidFill>
              </a:rPr>
              <a:t>This allowed us to create a 168 bit BitArray that could store our complex concatinated string. </a:t>
            </a:r>
          </a:p>
          <a:p>
            <a:r>
              <a:rPr lang="en-US" dirty="0" smtClean="0">
                <a:solidFill>
                  <a:schemeClr val="accent3"/>
                </a:solidFill>
              </a:rPr>
              <a:t>Bit Layout: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3"/>
                </a:solidFill>
              </a:rPr>
              <a:t>168 Bits Total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3"/>
                </a:solidFill>
              </a:rPr>
              <a:t>24 Bits per 12 hours 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3"/>
                </a:solidFill>
              </a:rPr>
              <a:t>2 Bits per 30 minute interval 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157249" y="139490"/>
            <a:ext cx="6085936" cy="7921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BitArray’s</a:t>
            </a:r>
            <a:endParaRPr lang="de-DE" dirty="0"/>
          </a:p>
        </p:txBody>
      </p:sp>
      <p:sp>
        <p:nvSpPr>
          <p:cNvPr id="8" name="TextBox 7"/>
          <p:cNvSpPr txBox="1"/>
          <p:nvPr/>
        </p:nvSpPr>
        <p:spPr>
          <a:xfrm>
            <a:off x="86264" y="1220418"/>
            <a:ext cx="493430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Days Concatenated As</a:t>
            </a:r>
            <a:r>
              <a:rPr lang="de-DE" dirty="0">
                <a:solidFill>
                  <a:schemeClr val="bg1"/>
                </a:solidFill>
              </a:rPr>
              <a:t>: </a:t>
            </a:r>
            <a:r>
              <a:rPr lang="de-DE" dirty="0" smtClean="0">
                <a:solidFill>
                  <a:schemeClr val="bg1"/>
                </a:solidFill>
              </a:rPr>
              <a:t>TR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Time </a:t>
            </a:r>
            <a:r>
              <a:rPr lang="en-US" dirty="0">
                <a:solidFill>
                  <a:schemeClr val="bg1"/>
                </a:solidFill>
              </a:rPr>
              <a:t>Concatenated As: 11:00 am-12:50 pm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Days and Time expressed as </a:t>
            </a:r>
            <a:r>
              <a:rPr lang="en-US" dirty="0">
                <a:solidFill>
                  <a:schemeClr val="bg1"/>
                </a:solidFill>
              </a:rPr>
              <a:t>a </a:t>
            </a:r>
            <a:r>
              <a:rPr lang="en-US" dirty="0" err="1">
                <a:solidFill>
                  <a:schemeClr val="bg1"/>
                </a:solidFill>
              </a:rPr>
              <a:t>BitArray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 smtClean="0">
                <a:solidFill>
                  <a:srgbClr val="FFFF00"/>
                </a:solidFill>
              </a:rPr>
              <a:t>0000000000000000000000000</a:t>
            </a:r>
            <a:r>
              <a:rPr lang="en-US" dirty="0" smtClean="0">
                <a:solidFill>
                  <a:srgbClr val="FF0000"/>
                </a:solidFill>
              </a:rPr>
              <a:t>00000001111000000000000</a:t>
            </a:r>
            <a:r>
              <a:rPr lang="en-US" dirty="0" smtClean="0">
                <a:solidFill>
                  <a:srgbClr val="FFFF00"/>
                </a:solidFill>
              </a:rPr>
              <a:t>000000000000000000000000000000001111000000000000</a:t>
            </a:r>
            <a:r>
              <a:rPr lang="en-US" dirty="0" smtClean="0">
                <a:solidFill>
                  <a:srgbClr val="FF0000"/>
                </a:solidFill>
              </a:rPr>
              <a:t>00000000000000000000000</a:t>
            </a:r>
            <a:r>
              <a:rPr lang="en-US" dirty="0" smtClean="0">
                <a:solidFill>
                  <a:srgbClr val="FFFF00"/>
                </a:solidFill>
              </a:rPr>
              <a:t>000000000000000000000000</a:t>
            </a:r>
            <a:r>
              <a:rPr lang="en-US" dirty="0" smtClean="0">
                <a:solidFill>
                  <a:srgbClr val="FF0000"/>
                </a:solidFill>
              </a:rPr>
              <a:t>0000000000000000000000000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94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107" y="1827972"/>
            <a:ext cx="5157787" cy="4198972"/>
          </a:xfrm>
        </p:spPr>
        <p:txBody>
          <a:bodyPr>
            <a:normAutofit/>
          </a:bodyPr>
          <a:lstStyle/>
          <a:p>
            <a:r>
              <a:rPr lang="en-US" sz="2000" dirty="0" smtClean="0"/>
              <a:t>This was a crucial part of our operation considering without a front end interface, no student will use our application</a:t>
            </a:r>
          </a:p>
          <a:p>
            <a:r>
              <a:rPr lang="en-US" sz="2000" dirty="0" smtClean="0"/>
              <a:t>In order to display a schedule using a front end website, we had to use a variety of new technologies that enabled us to make dynamic updates to a static schedule template</a:t>
            </a:r>
            <a:endParaRPr lang="de-DE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816525" y="167820"/>
            <a:ext cx="6085936" cy="7921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Implementation (Display Data)</a:t>
            </a:r>
            <a:endParaRPr lang="de-DE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755" y="1759789"/>
            <a:ext cx="6067245" cy="4267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81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cal_Presentation_01_AS - v5" id="{E8D6DDC5-0F6D-45B7-B131-D0E18166558C}" vid="{A5BE99D8-16B2-4823-A7C9-A4C93BD888C0}"/>
    </a:ext>
  </a:extLst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3C5BC67-BC5F-49A0-B382-4FB47F800C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0C9F62E-0773-4164-B986-3E326BE687C9}">
  <ds:schemaRefs>
    <ds:schemaRef ds:uri="6dc4bcd6-49db-4c07-9060-8acfc67cef9f"/>
    <ds:schemaRef ds:uri="http://purl.org/dc/terms/"/>
    <ds:schemaRef ds:uri="fb0879af-3eba-417a-a55a-ffe6dcd6ca77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schemas.microsoft.com/sharepoint/v3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7264107-8248-43DA-8012-F707E0E46E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0</TotalTime>
  <Words>736</Words>
  <Application>Microsoft Office PowerPoint</Application>
  <PresentationFormat>Widescreen</PresentationFormat>
  <Paragraphs>125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Bebas</vt:lpstr>
      <vt:lpstr>Calibri</vt:lpstr>
      <vt:lpstr>Calibri Light</vt:lpstr>
      <vt:lpstr>Gill Sans</vt:lpstr>
      <vt:lpstr>Wingdings</vt:lpstr>
      <vt:lpstr>Office Theme</vt:lpstr>
      <vt:lpstr>Storyboard Layouts</vt:lpstr>
      <vt:lpstr>UNC Schedule </vt:lpstr>
      <vt:lpstr>Our Goal</vt:lpstr>
      <vt:lpstr>Target Audience </vt:lpstr>
      <vt:lpstr>Requirements</vt:lpstr>
      <vt:lpstr>Three Part Project Plan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Next Steps</vt:lpstr>
      <vt:lpstr>Large Picture Slide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2018-12-11T22:00:37Z</dcterms:created>
  <dcterms:modified xsi:type="dcterms:W3CDTF">2018-12-12T01:09:00Z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